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56" r:id="rId2"/>
    <p:sldId id="257" r:id="rId3"/>
    <p:sldId id="262" r:id="rId4"/>
    <p:sldId id="270" r:id="rId5"/>
    <p:sldId id="258" r:id="rId6"/>
    <p:sldId id="273" r:id="rId7"/>
    <p:sldId id="261" r:id="rId8"/>
    <p:sldId id="274" r:id="rId9"/>
    <p:sldId id="276" r:id="rId10"/>
    <p:sldId id="272" r:id="rId11"/>
    <p:sldId id="268" r:id="rId12"/>
    <p:sldId id="266" r:id="rId13"/>
    <p:sldId id="269" r:id="rId14"/>
    <p:sldId id="259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B8B18-4987-478C-B4F1-01EE099B49F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7200DD8-96A1-4905-9721-E129BD385C0D}">
      <dgm:prSet phldrT="[Texte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FR" sz="1800" b="1" dirty="0" smtClean="0">
              <a:latin typeface="Arial" panose="020B0604020202020204" pitchFamily="34" charset="0"/>
              <a:cs typeface="Arial" panose="020B0604020202020204" pitchFamily="34" charset="0"/>
            </a:rPr>
            <a:t>Images </a:t>
          </a:r>
          <a:r>
            <a:rPr lang="fr-FR" sz="1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preprocessing</a:t>
          </a:r>
          <a:endParaRPr lang="fr-FR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105048-E43B-4413-A0D7-5A77EDEB8FF7}" type="parTrans" cxnId="{936E1460-E470-4B89-AA40-0AAEE956B73D}">
      <dgm:prSet/>
      <dgm:spPr/>
      <dgm:t>
        <a:bodyPr/>
        <a:lstStyle/>
        <a:p>
          <a:endParaRPr lang="fr-FR"/>
        </a:p>
      </dgm:t>
    </dgm:pt>
    <dgm:pt modelId="{3FCDD428-6DD6-4EFD-8FC2-AE6274D5FDA7}" type="sibTrans" cxnId="{936E1460-E470-4B89-AA40-0AAEE956B73D}">
      <dgm:prSet/>
      <dgm:spPr/>
      <dgm:t>
        <a:bodyPr/>
        <a:lstStyle/>
        <a:p>
          <a:endParaRPr lang="fr-FR"/>
        </a:p>
      </dgm:t>
    </dgm:pt>
    <dgm:pt modelId="{3B1493BD-457D-4842-A1AA-20FD7FEC1C61}">
      <dgm:prSet phldrT="[Texte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FR" sz="1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fr-FR" sz="1800" b="1" dirty="0" smtClean="0">
              <a:latin typeface="Arial" panose="020B0604020202020204" pitchFamily="34" charset="0"/>
              <a:cs typeface="Arial" panose="020B0604020202020204" pitchFamily="34" charset="0"/>
            </a:rPr>
            <a:t> extraction</a:t>
          </a:r>
          <a:endParaRPr lang="fr-FR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0B88B-8816-43CE-A891-492598174642}" type="parTrans" cxnId="{DE22E0AA-3CA5-4A00-B08A-7FA1B29D7B41}">
      <dgm:prSet/>
      <dgm:spPr/>
      <dgm:t>
        <a:bodyPr/>
        <a:lstStyle/>
        <a:p>
          <a:endParaRPr lang="fr-FR"/>
        </a:p>
      </dgm:t>
    </dgm:pt>
    <dgm:pt modelId="{14A52CFA-70E1-4D53-98FA-4F677402981C}" type="sibTrans" cxnId="{DE22E0AA-3CA5-4A00-B08A-7FA1B29D7B41}">
      <dgm:prSet/>
      <dgm:spPr/>
      <dgm:t>
        <a:bodyPr/>
        <a:lstStyle/>
        <a:p>
          <a:endParaRPr lang="fr-FR"/>
        </a:p>
      </dgm:t>
    </dgm:pt>
    <dgm:pt modelId="{F28C773F-6EA9-4393-B190-47BA031632B7}">
      <dgm:prSet phldrT="[Texte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FR" sz="1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  <a:r>
            <a:rPr lang="fr-FR" sz="1800" b="1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800" b="1" dirty="0" err="1" smtClean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  <a:endParaRPr lang="fr-FR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B1EFDC-7ED8-46E8-87A6-D12236CBDF85}" type="parTrans" cxnId="{9F426401-73B3-49D8-8BF7-E6F3703417FC}">
      <dgm:prSet/>
      <dgm:spPr/>
      <dgm:t>
        <a:bodyPr/>
        <a:lstStyle/>
        <a:p>
          <a:endParaRPr lang="fr-FR"/>
        </a:p>
      </dgm:t>
    </dgm:pt>
    <dgm:pt modelId="{F7135C4E-52DC-411A-8F40-65575FF4D5B8}" type="sibTrans" cxnId="{9F426401-73B3-49D8-8BF7-E6F3703417FC}">
      <dgm:prSet/>
      <dgm:spPr/>
      <dgm:t>
        <a:bodyPr/>
        <a:lstStyle/>
        <a:p>
          <a:endParaRPr lang="fr-FR"/>
        </a:p>
      </dgm:t>
    </dgm:pt>
    <dgm:pt modelId="{7137E6F0-B57E-43D6-98C8-8AD530E57353}" type="pres">
      <dgm:prSet presAssocID="{920B8B18-4987-478C-B4F1-01EE099B49F9}" presName="Name0" presStyleCnt="0">
        <dgm:presLayoutVars>
          <dgm:dir/>
          <dgm:animLvl val="lvl"/>
          <dgm:resizeHandles val="exact"/>
        </dgm:presLayoutVars>
      </dgm:prSet>
      <dgm:spPr/>
    </dgm:pt>
    <dgm:pt modelId="{1D550D9E-4F66-4F44-A03E-95F5E8186337}" type="pres">
      <dgm:prSet presAssocID="{97200DD8-96A1-4905-9721-E129BD385C0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B545BCE-6E5A-4C15-8E45-66F6E3DE7135}" type="pres">
      <dgm:prSet presAssocID="{3FCDD428-6DD6-4EFD-8FC2-AE6274D5FDA7}" presName="parTxOnlySpace" presStyleCnt="0"/>
      <dgm:spPr/>
    </dgm:pt>
    <dgm:pt modelId="{F763404C-D85B-4802-ACD2-C325F871AEBA}" type="pres">
      <dgm:prSet presAssocID="{3B1493BD-457D-4842-A1AA-20FD7FEC1C6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6B5BC5-57E3-4D99-AD53-A53258F0FA79}" type="pres">
      <dgm:prSet presAssocID="{14A52CFA-70E1-4D53-98FA-4F677402981C}" presName="parTxOnlySpace" presStyleCnt="0"/>
      <dgm:spPr/>
    </dgm:pt>
    <dgm:pt modelId="{99DBFC9D-A63E-4138-A220-7B584DAADD91}" type="pres">
      <dgm:prSet presAssocID="{F28C773F-6EA9-4393-B190-47BA031632B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36E1460-E470-4B89-AA40-0AAEE956B73D}" srcId="{920B8B18-4987-478C-B4F1-01EE099B49F9}" destId="{97200DD8-96A1-4905-9721-E129BD385C0D}" srcOrd="0" destOrd="0" parTransId="{33105048-E43B-4413-A0D7-5A77EDEB8FF7}" sibTransId="{3FCDD428-6DD6-4EFD-8FC2-AE6274D5FDA7}"/>
    <dgm:cxn modelId="{01076105-2599-432F-BC3B-E3EF6B510C29}" type="presOf" srcId="{97200DD8-96A1-4905-9721-E129BD385C0D}" destId="{1D550D9E-4F66-4F44-A03E-95F5E8186337}" srcOrd="0" destOrd="0" presId="urn:microsoft.com/office/officeart/2005/8/layout/chevron1"/>
    <dgm:cxn modelId="{745AD1FD-AF94-489C-910C-842D7704D45E}" type="presOf" srcId="{F28C773F-6EA9-4393-B190-47BA031632B7}" destId="{99DBFC9D-A63E-4138-A220-7B584DAADD91}" srcOrd="0" destOrd="0" presId="urn:microsoft.com/office/officeart/2005/8/layout/chevron1"/>
    <dgm:cxn modelId="{9F426401-73B3-49D8-8BF7-E6F3703417FC}" srcId="{920B8B18-4987-478C-B4F1-01EE099B49F9}" destId="{F28C773F-6EA9-4393-B190-47BA031632B7}" srcOrd="2" destOrd="0" parTransId="{F1B1EFDC-7ED8-46E8-87A6-D12236CBDF85}" sibTransId="{F7135C4E-52DC-411A-8F40-65575FF4D5B8}"/>
    <dgm:cxn modelId="{02725586-1EA9-4646-8156-F07F03119135}" type="presOf" srcId="{920B8B18-4987-478C-B4F1-01EE099B49F9}" destId="{7137E6F0-B57E-43D6-98C8-8AD530E57353}" srcOrd="0" destOrd="0" presId="urn:microsoft.com/office/officeart/2005/8/layout/chevron1"/>
    <dgm:cxn modelId="{DE22E0AA-3CA5-4A00-B08A-7FA1B29D7B41}" srcId="{920B8B18-4987-478C-B4F1-01EE099B49F9}" destId="{3B1493BD-457D-4842-A1AA-20FD7FEC1C61}" srcOrd="1" destOrd="0" parTransId="{8E80B88B-8816-43CE-A891-492598174642}" sibTransId="{14A52CFA-70E1-4D53-98FA-4F677402981C}"/>
    <dgm:cxn modelId="{45201E39-174C-4553-8838-D37C9A37D41D}" type="presOf" srcId="{3B1493BD-457D-4842-A1AA-20FD7FEC1C61}" destId="{F763404C-D85B-4802-ACD2-C325F871AEBA}" srcOrd="0" destOrd="0" presId="urn:microsoft.com/office/officeart/2005/8/layout/chevron1"/>
    <dgm:cxn modelId="{5C32C59B-E1A7-4F1C-A00E-058256AB5079}" type="presParOf" srcId="{7137E6F0-B57E-43D6-98C8-8AD530E57353}" destId="{1D550D9E-4F66-4F44-A03E-95F5E8186337}" srcOrd="0" destOrd="0" presId="urn:microsoft.com/office/officeart/2005/8/layout/chevron1"/>
    <dgm:cxn modelId="{8CE0BDA7-2B75-4CC1-9994-B17C0D1D1A01}" type="presParOf" srcId="{7137E6F0-B57E-43D6-98C8-8AD530E57353}" destId="{2B545BCE-6E5A-4C15-8E45-66F6E3DE7135}" srcOrd="1" destOrd="0" presId="urn:microsoft.com/office/officeart/2005/8/layout/chevron1"/>
    <dgm:cxn modelId="{5D5F8235-F762-4A9F-A3E4-11070E981B4C}" type="presParOf" srcId="{7137E6F0-B57E-43D6-98C8-8AD530E57353}" destId="{F763404C-D85B-4802-ACD2-C325F871AEBA}" srcOrd="2" destOrd="0" presId="urn:microsoft.com/office/officeart/2005/8/layout/chevron1"/>
    <dgm:cxn modelId="{5B49D5B3-08BC-4C38-B51D-09F617D54197}" type="presParOf" srcId="{7137E6F0-B57E-43D6-98C8-8AD530E57353}" destId="{9E6B5BC5-57E3-4D99-AD53-A53258F0FA79}" srcOrd="3" destOrd="0" presId="urn:microsoft.com/office/officeart/2005/8/layout/chevron1"/>
    <dgm:cxn modelId="{258F9F5E-CE11-4842-A2B0-865E29A750F4}" type="presParOf" srcId="{7137E6F0-B57E-43D6-98C8-8AD530E57353}" destId="{99DBFC9D-A63E-4138-A220-7B584DAADD9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50D9E-4F66-4F44-A03E-95F5E8186337}">
      <dsp:nvSpPr>
        <dsp:cNvPr id="0" name=""/>
        <dsp:cNvSpPr/>
      </dsp:nvSpPr>
      <dsp:spPr>
        <a:xfrm>
          <a:off x="2381" y="0"/>
          <a:ext cx="2901156" cy="1002322"/>
        </a:xfrm>
        <a:prstGeom prst="chevron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Images </a:t>
          </a:r>
          <a:r>
            <a:rPr lang="fr-FR" sz="1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preprocessing</a:t>
          </a:r>
          <a:endParaRPr lang="fr-FR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3542" y="0"/>
        <a:ext cx="1898834" cy="1002322"/>
      </dsp:txXfrm>
    </dsp:sp>
    <dsp:sp modelId="{F763404C-D85B-4802-ACD2-C325F871AEBA}">
      <dsp:nvSpPr>
        <dsp:cNvPr id="0" name=""/>
        <dsp:cNvSpPr/>
      </dsp:nvSpPr>
      <dsp:spPr>
        <a:xfrm>
          <a:off x="2613421" y="0"/>
          <a:ext cx="2901156" cy="1002322"/>
        </a:xfrm>
        <a:prstGeom prst="chevron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fr-FR" sz="1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extraction</a:t>
          </a:r>
          <a:endParaRPr lang="fr-FR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114582" y="0"/>
        <a:ext cx="1898834" cy="1002322"/>
      </dsp:txXfrm>
    </dsp:sp>
    <dsp:sp modelId="{99DBFC9D-A63E-4138-A220-7B584DAADD91}">
      <dsp:nvSpPr>
        <dsp:cNvPr id="0" name=""/>
        <dsp:cNvSpPr/>
      </dsp:nvSpPr>
      <dsp:spPr>
        <a:xfrm>
          <a:off x="5224462" y="0"/>
          <a:ext cx="2901156" cy="1002322"/>
        </a:xfrm>
        <a:prstGeom prst="chevron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  <a:r>
            <a:rPr lang="fr-FR" sz="18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8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  <a:endParaRPr lang="fr-FR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25623" y="0"/>
        <a:ext cx="1898834" cy="1002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054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1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383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4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5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4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4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2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9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7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5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83417" y="1050518"/>
            <a:ext cx="7766936" cy="2416581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OC – </a:t>
            </a: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8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CLOUD DEPLOYMENT 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40766" y="4056949"/>
            <a:ext cx="5960534" cy="568792"/>
          </a:xfrm>
        </p:spPr>
        <p:txBody>
          <a:bodyPr>
            <a:noAutofit/>
          </a:bodyPr>
          <a:lstStyle/>
          <a:p>
            <a:pPr algn="l"/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Fruits classification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77778" y="6353175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Stephane Lanchec – 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April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2" y="3327821"/>
            <a:ext cx="2723844" cy="20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050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1) IAM (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Access Management)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1657361"/>
            <a:ext cx="48471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Root user master to IAM users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access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across all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 can access which services and resources, and under which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Access key ID &amp; secret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07" y="1657362"/>
            <a:ext cx="4590686" cy="19874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1" y="3911541"/>
            <a:ext cx="6319123" cy="26159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58" y="4197307"/>
            <a:ext cx="5696142" cy="2499353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11015" y="6106288"/>
            <a:ext cx="1723293" cy="483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074985" y="5108331"/>
            <a:ext cx="1811215" cy="1081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886200" y="4572000"/>
            <a:ext cx="244426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S3 bucket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017" y="3623281"/>
            <a:ext cx="6127011" cy="566977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487241" y="3899456"/>
            <a:ext cx="674810" cy="205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3589"/>
          </a:xfrm>
        </p:spPr>
        <p:txBody>
          <a:bodyPr/>
          <a:lstStyle/>
          <a:p>
            <a:r>
              <a:rPr lang="fr-FR" b="1" dirty="0" smtClean="0"/>
              <a:t>2) AWS S3 </a:t>
            </a:r>
            <a:r>
              <a:rPr lang="fr-FR" b="1" dirty="0" err="1" smtClean="0"/>
              <a:t>Bucket</a:t>
            </a:r>
            <a:r>
              <a:rPr lang="fr-FR" b="1" dirty="0" smtClean="0"/>
              <a:t> Input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63689"/>
            <a:ext cx="8596668" cy="95091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« 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fulldatafruits-bucket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 local directory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" y="2603500"/>
            <a:ext cx="7454901" cy="3911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36576" y="2013550"/>
            <a:ext cx="2237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4D5156"/>
                </a:solidFill>
                <a:latin typeface="arial" panose="020B0604020202020204" pitchFamily="34" charset="0"/>
              </a:rPr>
              <a:t>Provides </a:t>
            </a:r>
            <a:r>
              <a:rPr lang="en-US" b="1" dirty="0">
                <a:solidFill>
                  <a:srgbClr val="4D5156"/>
                </a:solidFill>
                <a:latin typeface="arial" panose="020B0604020202020204" pitchFamily="34" charset="0"/>
              </a:rPr>
              <a:t>object storage through a web service interface.</a:t>
            </a:r>
            <a:endParaRPr lang="en-US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59" y="799091"/>
            <a:ext cx="1368142" cy="11481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26201" y="3623732"/>
            <a:ext cx="268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Json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policy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 to IAM user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22639" t="32223" r="54028" b="27284"/>
          <a:stretch/>
        </p:blipFill>
        <p:spPr>
          <a:xfrm>
            <a:off x="8931102" y="4369178"/>
            <a:ext cx="2198649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5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300"/>
          </a:xfrm>
        </p:spPr>
        <p:txBody>
          <a:bodyPr/>
          <a:lstStyle/>
          <a:p>
            <a:r>
              <a:rPr lang="fr-FR" b="1" dirty="0"/>
              <a:t>3</a:t>
            </a:r>
            <a:r>
              <a:rPr lang="fr-FR" b="1" dirty="0" smtClean="0"/>
              <a:t>) </a:t>
            </a:r>
            <a:r>
              <a:rPr lang="fr-FR" b="1" dirty="0" err="1" smtClean="0"/>
              <a:t>Sagemaker</a:t>
            </a:r>
            <a:r>
              <a:rPr lang="fr-FR" b="1" dirty="0" smtClean="0"/>
              <a:t> Notebook </a:t>
            </a:r>
            <a:r>
              <a:rPr lang="fr-FR" b="1" dirty="0"/>
              <a:t>I</a:t>
            </a:r>
            <a:r>
              <a:rPr lang="fr-FR" b="1" dirty="0" smtClean="0"/>
              <a:t>nstance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975430"/>
            <a:ext cx="4521200" cy="32204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236350"/>
            <a:ext cx="5824126" cy="269862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7875" y="1600688"/>
            <a:ext cx="8779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Notebook instance creation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Instance Type: ml.t2.medium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Access from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S3 – IAM strategy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1525"/>
          </a:xfrm>
        </p:spPr>
        <p:txBody>
          <a:bodyPr/>
          <a:lstStyle/>
          <a:p>
            <a:r>
              <a:rPr lang="fr-FR" b="1" dirty="0" err="1" smtClean="0"/>
              <a:t>Processing</a:t>
            </a:r>
            <a:r>
              <a:rPr lang="fr-FR" b="1" dirty="0" smtClean="0"/>
              <a:t> </a:t>
            </a:r>
            <a:r>
              <a:rPr lang="fr-FR" b="1" dirty="0" err="1" smtClean="0"/>
              <a:t>chain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28" y="3309917"/>
            <a:ext cx="994872" cy="4723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22" y="1762242"/>
            <a:ext cx="1241328" cy="10455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33" y="5947530"/>
            <a:ext cx="1585104" cy="81790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509149" y="3810297"/>
            <a:ext cx="1918365" cy="837903"/>
            <a:chOff x="2383669" y="3916720"/>
            <a:chExt cx="2659188" cy="1155083"/>
          </a:xfrm>
          <a:solidFill>
            <a:schemeClr val="accent1"/>
          </a:solidFill>
        </p:grpSpPr>
        <p:sp>
          <p:nvSpPr>
            <p:cNvPr id="8" name="Rectangle à coins arrondis 7"/>
            <p:cNvSpPr/>
            <p:nvPr/>
          </p:nvSpPr>
          <p:spPr>
            <a:xfrm>
              <a:off x="2383669" y="3916720"/>
              <a:ext cx="2659188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95837" y="4078765"/>
              <a:ext cx="2460244" cy="89099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Spark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Session</a:t>
              </a:r>
            </a:p>
            <a:p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Spark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264243" y="3868813"/>
            <a:ext cx="1982671" cy="779387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13" name="Rectangle à coins arrondis 12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495801" y="4142964"/>
              <a:ext cx="2179320" cy="9578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loading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S3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8960272" y="3851674"/>
            <a:ext cx="1880345" cy="794688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17" name="Rectangle à coins arrondis 16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495799" y="4299495"/>
              <a:ext cx="2179320" cy="53682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PCA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080186" y="3882987"/>
            <a:ext cx="2050163" cy="765213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20" name="Rectangle à coins arrondis 19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495801" y="4341692"/>
              <a:ext cx="2179320" cy="5575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305750" y="2908569"/>
            <a:ext cx="1599034" cy="804278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23" name="Rectangle à coins arrondis 22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495801" y="4142965"/>
              <a:ext cx="2179320" cy="9282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extraction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Connecteur droit avec flèche 25"/>
          <p:cNvCxnSpPr/>
          <p:nvPr/>
        </p:nvCxnSpPr>
        <p:spPr>
          <a:xfrm>
            <a:off x="4255578" y="2859138"/>
            <a:ext cx="1" cy="94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2503713" y="4265102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8" y="4678238"/>
            <a:ext cx="1353429" cy="774259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780" y="5446214"/>
            <a:ext cx="1241328" cy="1045549"/>
          </a:xfrm>
          <a:prstGeom prst="rect">
            <a:avLst/>
          </a:prstGeom>
        </p:spPr>
      </p:pic>
      <p:cxnSp>
        <p:nvCxnSpPr>
          <p:cNvPr id="37" name="Connecteur droit avec flèche 36"/>
          <p:cNvCxnSpPr/>
          <p:nvPr/>
        </p:nvCxnSpPr>
        <p:spPr>
          <a:xfrm flipH="1">
            <a:off x="9892064" y="4640079"/>
            <a:ext cx="8380" cy="750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8198382" y="4253479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327821" y="4284300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6628213" y="2148872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153725" y="4709281"/>
            <a:ext cx="1903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 224 x 224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Grayscale</a:t>
            </a:r>
            <a:endParaRPr lang="fr-FR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fr-FR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4029"/>
          </a:xfrm>
        </p:spPr>
        <p:txBody>
          <a:bodyPr/>
          <a:lstStyle/>
          <a:p>
            <a:r>
              <a:rPr lang="fr-FR" b="1" dirty="0" smtClean="0"/>
              <a:t>DIMENSIONALITY REDUCTION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677334" y="1642944"/>
            <a:ext cx="8784777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PCA dimension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48 images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Scree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plot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components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explaining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90% variance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87" y="2884742"/>
            <a:ext cx="5145470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700"/>
          </a:xfrm>
        </p:spPr>
        <p:txBody>
          <a:bodyPr/>
          <a:lstStyle/>
          <a:p>
            <a:r>
              <a:rPr lang="fr-FR" b="1" dirty="0" smtClean="0"/>
              <a:t>AWS S3 </a:t>
            </a:r>
            <a:r>
              <a:rPr lang="fr-FR" b="1" dirty="0" err="1" smtClean="0"/>
              <a:t>Bucket</a:t>
            </a:r>
            <a:r>
              <a:rPr lang="fr-FR" b="1" dirty="0" smtClean="0"/>
              <a:t> Output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3349077"/>
            <a:ext cx="6810194" cy="23227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6" y="5877990"/>
            <a:ext cx="6845572" cy="5394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49" y="3349077"/>
            <a:ext cx="4725651" cy="83867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3056" y="1720357"/>
            <a:ext cx="6077305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New output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« 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-fruits-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pandas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conversion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« post_pca_bigset_results.csv 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7795523" y="3808695"/>
            <a:ext cx="889000" cy="194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7826194" y="3978821"/>
            <a:ext cx="889000" cy="194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301567" y="4241330"/>
            <a:ext cx="0" cy="538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8301567" y="3158067"/>
            <a:ext cx="0" cy="45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78318" y="2693230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489779" y="4847198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Ouput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75" y="4931865"/>
            <a:ext cx="1410767" cy="105254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925447" y="6359196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Upscaling = .parquet recommended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Conclusions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677334" y="1385277"/>
            <a:ext cx="64290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 up a Big Data environment with Amazon Web Services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notebook instance creation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IAM permissions &amp; access granted to IAM users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S3 input &amp; output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buckets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Images preprocessing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Resize images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Features extraction through CNN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PCA Dimensionality reduction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023058" y="3302978"/>
            <a:ext cx="5164626" cy="65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 err="1" smtClean="0"/>
              <a:t>Going</a:t>
            </a:r>
            <a:r>
              <a:rPr lang="fr-FR" b="1" dirty="0" smtClean="0"/>
              <a:t> </a:t>
            </a:r>
            <a:r>
              <a:rPr lang="fr-FR" b="1" dirty="0" err="1" smtClean="0"/>
              <a:t>Further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6023058" y="3990290"/>
            <a:ext cx="574984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advanced preprocessing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CNN benchmarking (efficiency, speed…)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Anticipate upscaling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 management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Instance choice review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6" y="4801597"/>
            <a:ext cx="3721707" cy="1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FRUITS! STARTUP PROBLEM OVERVIEW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48733" y="3445570"/>
            <a:ext cx="8365066" cy="213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 a first chain of data processing in a Big Data environment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48733" y="1454051"/>
            <a:ext cx="11228917" cy="169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 fruits picking robots to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preserve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biodiversity</a:t>
            </a:r>
            <a:endParaRPr lang="fr-F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first web app for fruits image classification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Enable users to get info from 1 picture of fruits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Raise public awareness on fruits biodiversity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8733" y="5331776"/>
            <a:ext cx="6806874" cy="161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CONSTRAINTS</a:t>
            </a:r>
            <a:endParaRPr lang="fr-FR" sz="28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Anticipate large data volume after app implementation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cloud AWS ( EC2, S3, IAM)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305" y="1598917"/>
            <a:ext cx="3397250" cy="20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585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 PROPERTIES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09926" y="1463846"/>
            <a:ext cx="11228917" cy="284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number of images: 90483.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set size: 67692 images (one fruit or vegetable per image).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 set size: 22688 images (one fruit or vegetable per image).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classes: 131 (fruits and vegetables).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size: 100x100 pixels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fruits on 3 axis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51" y="4760717"/>
            <a:ext cx="1687907" cy="15337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2" y="4882163"/>
            <a:ext cx="1362545" cy="12908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31" y="4760717"/>
            <a:ext cx="1668941" cy="1542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40" y="4509937"/>
            <a:ext cx="907212" cy="20352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802" y="4416481"/>
            <a:ext cx="959130" cy="197698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/>
          <a:srcRect l="59236" t="42963" r="38126" b="45556"/>
          <a:stretch/>
        </p:blipFill>
        <p:spPr>
          <a:xfrm>
            <a:off x="3118642" y="4572000"/>
            <a:ext cx="875339" cy="2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Process Workflow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977571437"/>
              </p:ext>
            </p:extLst>
          </p:nvPr>
        </p:nvGraphicFramePr>
        <p:xfrm>
          <a:off x="2568331" y="3587263"/>
          <a:ext cx="8128000" cy="100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à coins arrondis 3"/>
          <p:cNvSpPr/>
          <p:nvPr/>
        </p:nvSpPr>
        <p:spPr>
          <a:xfrm>
            <a:off x="369278" y="1846386"/>
            <a:ext cx="11148646" cy="394774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800101" y="2024327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 Environment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349" y="2024327"/>
            <a:ext cx="1748126" cy="10303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418" y="2024327"/>
            <a:ext cx="1109865" cy="9713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978" y="3039909"/>
            <a:ext cx="1396105" cy="15119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2065" y="1893153"/>
            <a:ext cx="1681411" cy="72401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334" y="4708379"/>
            <a:ext cx="1404216" cy="79477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746" y="4635371"/>
            <a:ext cx="1639170" cy="101626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1549" y="4733720"/>
            <a:ext cx="826295" cy="81956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8088" y="2082180"/>
            <a:ext cx="746989" cy="91468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17639" y="2462391"/>
            <a:ext cx="816935" cy="1079086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5916" y="4749314"/>
            <a:ext cx="2336171" cy="9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6600" y="609600"/>
            <a:ext cx="8537402" cy="718457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585" y="2787277"/>
            <a:ext cx="4605517" cy="3600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699" y="1426313"/>
            <a:ext cx="7964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Big data is a combination of structured, </a:t>
            </a:r>
            <a:r>
              <a:rPr lang="en-US" sz="2000" dirty="0" err="1">
                <a:solidFill>
                  <a:srgbClr val="6C6C6C"/>
                </a:solidFill>
                <a:latin typeface="Arial" panose="020B0604020202020204" pitchFamily="34" charset="0"/>
              </a:rPr>
              <a:t>semistructured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 and unstructured data 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can be mined for information and used 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in machine learning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 projects, 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predictive modeling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 and other advanced analytics applications.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3135" y="3015103"/>
            <a:ext cx="43573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66666"/>
                </a:solidFill>
                <a:latin typeface="BentonBook"/>
              </a:rPr>
              <a:t>The </a:t>
            </a:r>
            <a:r>
              <a:rPr lang="en-US" b="1" dirty="0">
                <a:solidFill>
                  <a:srgbClr val="666666"/>
                </a:solidFill>
                <a:latin typeface="BentonBook"/>
              </a:rPr>
              <a:t>volume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 of data that companies manage skyrocketed around </a:t>
            </a:r>
            <a:r>
              <a:rPr lang="en-US" dirty="0" smtClean="0">
                <a:solidFill>
                  <a:srgbClr val="666666"/>
                </a:solidFill>
                <a:latin typeface="BentonBook"/>
              </a:rPr>
              <a:t>2012. Volume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doubles about every 40 </a:t>
            </a:r>
            <a:r>
              <a:rPr lang="en-US" dirty="0" smtClean="0">
                <a:solidFill>
                  <a:srgbClr val="666666"/>
                </a:solidFill>
                <a:latin typeface="BentonBook"/>
              </a:rPr>
              <a:t>months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6386" y="4433038"/>
            <a:ext cx="248919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6666"/>
                </a:solidFill>
                <a:latin typeface="BentonBook"/>
              </a:rPr>
              <a:t>Information needs to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flow quickly – as close to </a:t>
            </a:r>
            <a:r>
              <a:rPr lang="en-US" b="1" dirty="0">
                <a:solidFill>
                  <a:srgbClr val="666666"/>
                </a:solidFill>
                <a:latin typeface="BentonBook"/>
              </a:rPr>
              <a:t>real-time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 as possible.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8400" y="4433038"/>
            <a:ext cx="408093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666666"/>
                </a:solidFill>
                <a:latin typeface="BentonBook"/>
              </a:rPr>
              <a:t>Data comes from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many different sources: </a:t>
            </a:r>
            <a:endParaRPr lang="en-US" dirty="0" smtClean="0">
              <a:solidFill>
                <a:srgbClr val="666666"/>
              </a:solidFill>
              <a:latin typeface="BentonBook"/>
            </a:endParaRPr>
          </a:p>
          <a:p>
            <a:pPr algn="just"/>
            <a:r>
              <a:rPr lang="en-US" dirty="0" smtClean="0">
                <a:solidFill>
                  <a:srgbClr val="666666"/>
                </a:solidFill>
                <a:latin typeface="BentonBook"/>
              </a:rPr>
              <a:t>from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in-house devices to smartphone GPS technology or what people are saying on social networks.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63" y="863487"/>
            <a:ext cx="6017274" cy="25910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7200" y="3860800"/>
            <a:ext cx="1205548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Web Services is the leader in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40% market share of the cloud service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 cloud management system now has over a million customers and generates $10 billion in annual revenue.  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platform is trusted by companies like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Kellogs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Samsung, Unilever, Nokia, Netflix, Adobe,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multinational giants.</a:t>
            </a:r>
          </a:p>
        </p:txBody>
      </p:sp>
    </p:spTree>
    <p:extLst>
      <p:ext uri="{BB962C8B-B14F-4D97-AF65-F5344CB8AC3E}">
        <p14:creationId xmlns:p14="http://schemas.microsoft.com/office/powerpoint/2010/main" val="35616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334" y="1664722"/>
            <a:ext cx="1109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Overview of three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of the most popular tools to deploy machine learning models</a:t>
            </a:r>
            <a:r>
              <a:rPr lang="en-US" dirty="0" smtClean="0">
                <a:solidFill>
                  <a:srgbClr val="292929"/>
                </a:solidFill>
                <a:latin typeface="charter"/>
              </a:rPr>
              <a:t>:</a:t>
            </a:r>
          </a:p>
          <a:p>
            <a:r>
              <a:rPr lang="en-US" dirty="0" smtClean="0">
                <a:solidFill>
                  <a:srgbClr val="292929"/>
                </a:solidFill>
                <a:latin typeface="charter"/>
              </a:rPr>
              <a:t> 			EC2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instances, EMR clusters, and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SageMaker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Notebooks.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5668" y="4280492"/>
            <a:ext cx="2349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</a:t>
            </a:r>
            <a:r>
              <a:rPr lang="en-US" dirty="0" err="1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fully-managed platform that enables developers and data scientists to quickly and easily build, train, and deploy machine learning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models.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428" y="4457092"/>
            <a:ext cx="182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32D37"/>
                </a:solidFill>
                <a:latin typeface="-apple-system"/>
              </a:rPr>
              <a:t>Virtual compute machines (instances) you can spin up for processing.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53218" y="4457092"/>
            <a:ext cx="2321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EMR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 managed cluster platform (using AWS EC2 instances) that simplifies running big data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frameworks on 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to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vast amounts of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49632"/>
              </p:ext>
            </p:extLst>
          </p:nvPr>
        </p:nvGraphicFramePr>
        <p:xfrm>
          <a:off x="7512936" y="3370421"/>
          <a:ext cx="4584699" cy="205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330">
                  <a:extLst>
                    <a:ext uri="{9D8B030D-6E8A-4147-A177-3AD203B41FA5}">
                      <a16:colId xmlns:a16="http://schemas.microsoft.com/office/drawing/2014/main" val="1624620656"/>
                    </a:ext>
                  </a:extLst>
                </a:gridCol>
                <a:gridCol w="1466038">
                  <a:extLst>
                    <a:ext uri="{9D8B030D-6E8A-4147-A177-3AD203B41FA5}">
                      <a16:colId xmlns:a16="http://schemas.microsoft.com/office/drawing/2014/main" val="1278212434"/>
                    </a:ext>
                  </a:extLst>
                </a:gridCol>
                <a:gridCol w="1559331">
                  <a:extLst>
                    <a:ext uri="{9D8B030D-6E8A-4147-A177-3AD203B41FA5}">
                      <a16:colId xmlns:a16="http://schemas.microsoft.com/office/drawing/2014/main" val="3758609848"/>
                    </a:ext>
                  </a:extLst>
                </a:gridCol>
              </a:tblGrid>
              <a:tr h="400809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08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1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Cheap, </a:t>
                      </a:r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autoscaling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Cumbersome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0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Sagemaker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powerful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992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7900" y="2382617"/>
            <a:ext cx="2537268" cy="4420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5368"/>
          <a:stretch/>
        </p:blipFill>
        <p:spPr>
          <a:xfrm>
            <a:off x="555029" y="2371819"/>
            <a:ext cx="4220172" cy="20245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75038"/>
          <a:stretch/>
        </p:blipFill>
        <p:spPr>
          <a:xfrm>
            <a:off x="5417464" y="2420717"/>
            <a:ext cx="1330298" cy="18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 Architecture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368" y="2197475"/>
            <a:ext cx="1895032" cy="3882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192269"/>
            <a:ext cx="1318680" cy="722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95700" y="4138727"/>
            <a:ext cx="3261780" cy="1941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b="63408"/>
          <a:stretch/>
        </p:blipFill>
        <p:spPr>
          <a:xfrm>
            <a:off x="8043590" y="4043629"/>
            <a:ext cx="1896020" cy="142104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998" y="4499793"/>
            <a:ext cx="1143360" cy="65437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325612" y="5238876"/>
            <a:ext cx="1813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2870649" y="4754151"/>
            <a:ext cx="15030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612" y="2115162"/>
            <a:ext cx="2115687" cy="193578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29059" y="196885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 files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311075" y="376939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Output files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4715117" y="3644900"/>
            <a:ext cx="21984" cy="49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5256851" y="3235423"/>
            <a:ext cx="2050925" cy="12346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764948" y="3657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959967" y="437607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705225" y="4133850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9296400" y="4410075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4067175" y="2524125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5924550" y="2533650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917348" y="60520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Notebook instance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043" y="2315018"/>
            <a:ext cx="2632723" cy="840434"/>
          </a:xfrm>
          <a:prstGeom prst="rect">
            <a:avLst/>
          </a:prstGeom>
        </p:spPr>
      </p:pic>
      <p:cxnSp>
        <p:nvCxnSpPr>
          <p:cNvPr id="34" name="Connecteur droit avec flèche 33"/>
          <p:cNvCxnSpPr/>
          <p:nvPr/>
        </p:nvCxnSpPr>
        <p:spPr>
          <a:xfrm>
            <a:off x="5301175" y="4745802"/>
            <a:ext cx="3147500" cy="5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5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 Framework 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339929"/>
            <a:ext cx="10971741" cy="202252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Fast processing: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quickly perform processing tasks on very large data sets &amp; distribute data processing tasks across multiple computers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In-memory computing: </a:t>
            </a:r>
            <a:r>
              <a:rPr lang="en-US" dirty="0"/>
              <a:t>Runs on memory (RAM), processing much faster than on disk drives.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Flexibility: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Supports applications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Java, Scala, R, 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 time processing: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only stored data, </a:t>
            </a:r>
            <a:r>
              <a:rPr lang="en-US" dirty="0"/>
              <a:t>able to produce instant outcomes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Tx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Tx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75" y="111171"/>
            <a:ext cx="2403125" cy="1359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06" y="4438650"/>
            <a:ext cx="4498644" cy="21088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09625" y="1674160"/>
            <a:ext cx="9256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Apache Spark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 fast and general engine for large-scale data processing.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1756" y="5833018"/>
            <a:ext cx="2552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Converts </a:t>
            </a:r>
            <a:r>
              <a:rPr lang="en-US" sz="14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program into tasks </a:t>
            </a:r>
            <a:r>
              <a:rPr lang="en-US" sz="1400" dirty="0" smtClean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schedules </a:t>
            </a:r>
            <a:r>
              <a:rPr lang="en-US" sz="14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tasks on the </a:t>
            </a:r>
            <a:r>
              <a:rPr lang="en-US" sz="1400" dirty="0" smtClean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executors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0650" y="4898781"/>
            <a:ext cx="2692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rgbClr val="232629"/>
                </a:solidFill>
                <a:latin typeface="-apple-system"/>
              </a:rPr>
              <a:t>Executor are worker </a:t>
            </a:r>
            <a:r>
              <a:rPr lang="en-US" sz="1400" dirty="0">
                <a:solidFill>
                  <a:srgbClr val="232629"/>
                </a:solidFill>
                <a:latin typeface="-apple-system"/>
              </a:rPr>
              <a:t>nodes' processes in charge of running individual tasks in a given Spark </a:t>
            </a:r>
            <a:r>
              <a:rPr lang="en-US" sz="1400" dirty="0" smtClean="0">
                <a:solidFill>
                  <a:srgbClr val="232629"/>
                </a:solidFill>
                <a:latin typeface="-apple-system"/>
              </a:rPr>
              <a:t>job &amp; </a:t>
            </a:r>
            <a:r>
              <a:rPr lang="en-US" sz="1400" dirty="0">
                <a:solidFill>
                  <a:srgbClr val="232629"/>
                </a:solidFill>
                <a:latin typeface="-apple-system"/>
              </a:rPr>
              <a:t>send the results to the driver.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3591985" y="4261284"/>
            <a:ext cx="21801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Driver asks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resources to the cluster manager to launch executors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81475" y="6202350"/>
            <a:ext cx="1790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luster </a:t>
            </a:r>
            <a:r>
              <a:rPr lang="en-US" sz="14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 launches executors.</a:t>
            </a:r>
            <a:endParaRPr lang="en-US" sz="1400" b="0" i="0" dirty="0">
              <a:solidFill>
                <a:srgbClr val="2326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42512</TotalTime>
  <Words>702</Words>
  <Application>Microsoft Office PowerPoint</Application>
  <PresentationFormat>Grand écran</PresentationFormat>
  <Paragraphs>134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Arial</vt:lpstr>
      <vt:lpstr>BentonBook</vt:lpstr>
      <vt:lpstr>charter</vt:lpstr>
      <vt:lpstr>Trebuchet MS</vt:lpstr>
      <vt:lpstr>Wingdings</vt:lpstr>
      <vt:lpstr>Wingdings 3</vt:lpstr>
      <vt:lpstr>Facette</vt:lpstr>
      <vt:lpstr>OC – Project 8   CLOUD DEPLOYMENT MODEL</vt:lpstr>
      <vt:lpstr>FRUITS! STARTUP PROBLEM OVERVIEW</vt:lpstr>
      <vt:lpstr>DATASET PROPERTIES</vt:lpstr>
      <vt:lpstr>Process Workflow</vt:lpstr>
      <vt:lpstr>BIG DATA</vt:lpstr>
      <vt:lpstr>Présentation PowerPoint</vt:lpstr>
      <vt:lpstr>ML Models Deployment</vt:lpstr>
      <vt:lpstr>Big Data Architecture</vt:lpstr>
      <vt:lpstr>Data Processing Framework </vt:lpstr>
      <vt:lpstr>1) IAM (Identity Access Management)</vt:lpstr>
      <vt:lpstr>2) AWS S3 Bucket Input</vt:lpstr>
      <vt:lpstr>3) Sagemaker Notebook Instance</vt:lpstr>
      <vt:lpstr>Processing chain</vt:lpstr>
      <vt:lpstr>DIMENSIONALITY REDUCTION</vt:lpstr>
      <vt:lpstr>AWS S3 Bucket Output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 implementation</dc:title>
  <dc:creator>H7O</dc:creator>
  <cp:lastModifiedBy>H7O</cp:lastModifiedBy>
  <cp:revision>250</cp:revision>
  <dcterms:created xsi:type="dcterms:W3CDTF">2022-03-05T19:25:35Z</dcterms:created>
  <dcterms:modified xsi:type="dcterms:W3CDTF">2022-04-29T10:57:44Z</dcterms:modified>
</cp:coreProperties>
</file>